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9" r:id="rId3"/>
    <p:sldId id="280" r:id="rId4"/>
    <p:sldId id="281" r:id="rId5"/>
    <p:sldId id="282" r:id="rId6"/>
    <p:sldId id="285" r:id="rId7"/>
    <p:sldId id="286" r:id="rId8"/>
    <p:sldId id="288" r:id="rId9"/>
    <p:sldId id="287" r:id="rId10"/>
    <p:sldId id="290" r:id="rId11"/>
    <p:sldId id="289" r:id="rId12"/>
    <p:sldId id="273" r:id="rId13"/>
    <p:sldId id="274" r:id="rId14"/>
    <p:sldId id="272" r:id="rId15"/>
    <p:sldId id="276" r:id="rId16"/>
    <p:sldId id="275" r:id="rId17"/>
    <p:sldId id="291" r:id="rId18"/>
    <p:sldId id="277" r:id="rId19"/>
    <p:sldId id="278"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9900"/>
    <a:srgbClr val="6699FF"/>
    <a:srgbClr val="99CC00"/>
    <a:srgbClr val="CCFFCC"/>
    <a:srgbClr val="6600CC"/>
    <a:srgbClr val="FCEFBA"/>
    <a:srgbClr val="FFE4C9"/>
    <a:srgbClr val="000000"/>
    <a:srgbClr val="FF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C682F70-319B-41C3-AB81-5DDDD2A3C2E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FDE51-401E-4FE9-AC0E-4093546B9925}"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FD1-7521-4F55-9EA8-EA3BDB702D7F}"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A3E0FCF-1506-47CD-B3E9-66B48ECF40DB}"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27F750-D3BC-4C62-B1CD-F3A8D7975CC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237F76A-7E1D-4B25-BDAD-07688DEF29C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B3469DE-43A4-4316-8897-7A0F04A2861E}"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3C99-8128-4E81-B4C2-9237C71DE4AA}"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F579F-B5D1-498D-8FE5-E270ECDCC171}"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973EF-2E56-45A7-B69A-F8F2423E37CE}"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E55AB83-E99D-421C-AB15-1CDBB241929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002F10-957A-4CCA-B031-DB18AEB0325D}"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gif"/><Relationship Id="rId1" Type="http://schemas.openxmlformats.org/officeDocument/2006/relationships/slideLayout" Target="../slideLayouts/slideLayout2.xml"/><Relationship Id="rId4" Type="http://schemas.openxmlformats.org/officeDocument/2006/relationships/image" Target="../media/image17.gif"/></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876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Users\user\Desktop\Bitmap in Cover 7,8,9.cdr.jpg"/>
          <p:cNvPicPr>
            <a:picLocks noChangeAspect="1" noChangeArrowheads="1"/>
          </p:cNvPicPr>
          <p:nvPr/>
        </p:nvPicPr>
        <p:blipFill>
          <a:blip r:embed="rId2" cstate="print"/>
          <a:srcRect t="10000"/>
          <a:stretch>
            <a:fillRect/>
          </a:stretch>
        </p:blipFill>
        <p:spPr bwMode="auto">
          <a:xfrm>
            <a:off x="1447800" y="0"/>
            <a:ext cx="6238283" cy="6172200"/>
          </a:xfrm>
          <a:prstGeom prst="rect">
            <a:avLst/>
          </a:prstGeom>
          <a:noFill/>
          <a:ln w="38100">
            <a:noFill/>
          </a:ln>
        </p:spPr>
      </p:pic>
      <p:sp>
        <p:nvSpPr>
          <p:cNvPr id="6" name="Rectangle 5"/>
          <p:cNvSpPr/>
          <p:nvPr/>
        </p:nvSpPr>
        <p:spPr>
          <a:xfrm>
            <a:off x="0" y="4648200"/>
            <a:ext cx="9144000" cy="2209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bg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600199" y="22860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- 8</a:t>
            </a:r>
          </a:p>
        </p:txBody>
      </p:sp>
      <p:sp>
        <p:nvSpPr>
          <p:cNvPr id="8" name="Title 1"/>
          <p:cNvSpPr txBox="1">
            <a:spLocks/>
          </p:cNvSpPr>
          <p:nvPr/>
        </p:nvSpPr>
        <p:spPr>
          <a:xfrm>
            <a:off x="838200" y="4800600"/>
            <a:ext cx="7391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CHURCH</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THE PEOPLE OF GOD</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8</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28600" y="685800"/>
            <a:ext cx="5181600" cy="5509200"/>
          </a:xfrm>
          <a:prstGeom prst="rect">
            <a:avLst/>
          </a:prstGeom>
          <a:noFill/>
        </p:spPr>
        <p:txBody>
          <a:bodyPr wrap="square" rtlCol="0">
            <a:spAutoFit/>
          </a:bodyPr>
          <a:lstStyle/>
          <a:p>
            <a:pPr algn="just"/>
            <a:r>
              <a:rPr lang="en-US" sz="2200" dirty="0">
                <a:latin typeface="Arial Narrow" pitchFamily="34" charset="0"/>
                <a:cs typeface="Times New Roman" pitchFamily="18" charset="0"/>
              </a:rPr>
              <a:t>	In the fullness of time, Jesus, the Son of God, through his life, death and resurrection realized this covenant. </a:t>
            </a:r>
            <a:r>
              <a:rPr lang="en-US" sz="2200" dirty="0">
                <a:solidFill>
                  <a:srgbClr val="FF00FF"/>
                </a:solidFill>
                <a:latin typeface="Arial Narrow" pitchFamily="34" charset="0"/>
                <a:cs typeface="Times New Roman" pitchFamily="18" charset="0"/>
              </a:rPr>
              <a:t>Jesus established a new covenant of love by giving the transformed bread and wine as his own body and blood at the last supper.</a:t>
            </a:r>
            <a:r>
              <a:rPr lang="en-US" sz="2200" dirty="0">
                <a:latin typeface="Arial Narrow" pitchFamily="34" charset="0"/>
                <a:cs typeface="Times New Roman" pitchFamily="18" charset="0"/>
              </a:rPr>
              <a:t> This covenant was sealed with his sacrificial death on the cross. Thus God forgave the sins of humanity through the death of His own son on the cross. God remembers our sins no more (Jer. 31:34). As Paul, the Apostle says, </a:t>
            </a:r>
            <a:r>
              <a:rPr lang="en-US" sz="2200" dirty="0">
                <a:solidFill>
                  <a:srgbClr val="00B0F0"/>
                </a:solidFill>
                <a:latin typeface="Arial Narrow" pitchFamily="34" charset="0"/>
                <a:cs typeface="Times New Roman" pitchFamily="18" charset="0"/>
              </a:rPr>
              <a:t>“For our sake God made him to be sin who knew no sin, so that in him we might become the righteousness of God.” </a:t>
            </a:r>
            <a:r>
              <a:rPr lang="en-US" sz="2200" dirty="0">
                <a:latin typeface="Arial Narrow" pitchFamily="34" charset="0"/>
                <a:cs typeface="Times New Roman" pitchFamily="18" charset="0"/>
              </a:rPr>
              <a:t>(2 Cor. 5:21). St. Paul in Ephesians says: “But now in Christ Jesus you who once were far off have been brought near in the blood of Christ.” (Eph. 2:13).</a:t>
            </a:r>
          </a:p>
        </p:txBody>
      </p:sp>
      <p:pic>
        <p:nvPicPr>
          <p:cNvPr id="8194" name="Picture 2" descr="C:\Users\user\Desktop\Bitmap in Page 9-15 (Lesson 1).cdr.jpg"/>
          <p:cNvPicPr>
            <a:picLocks noChangeAspect="1" noChangeArrowheads="1"/>
          </p:cNvPicPr>
          <p:nvPr/>
        </p:nvPicPr>
        <p:blipFill>
          <a:blip r:embed="rId2" cstate="print"/>
          <a:srcRect/>
          <a:stretch>
            <a:fillRect/>
          </a:stretch>
        </p:blipFill>
        <p:spPr bwMode="auto">
          <a:xfrm>
            <a:off x="5461437" y="304800"/>
            <a:ext cx="3682563" cy="62484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381000" y="2307372"/>
            <a:ext cx="8458200" cy="4293483"/>
          </a:xfrm>
          <a:prstGeom prst="rect">
            <a:avLst/>
          </a:prstGeom>
          <a:noFill/>
        </p:spPr>
        <p:txBody>
          <a:bodyPr wrap="square" rtlCol="0">
            <a:spAutoFit/>
          </a:bodyPr>
          <a:lstStyle/>
          <a:p>
            <a:pPr algn="just"/>
            <a:r>
              <a:rPr lang="en-US" sz="2100" dirty="0">
                <a:latin typeface="Arial Narrow" pitchFamily="34" charset="0"/>
                <a:cs typeface="Times New Roman" pitchFamily="18" charset="0"/>
              </a:rPr>
              <a:t>	</a:t>
            </a:r>
            <a:r>
              <a:rPr lang="en-US" sz="2100" dirty="0">
                <a:solidFill>
                  <a:srgbClr val="FF00FF"/>
                </a:solidFill>
                <a:latin typeface="Arial Narrow" pitchFamily="34" charset="0"/>
                <a:cs typeface="Times New Roman" pitchFamily="18" charset="0"/>
              </a:rPr>
              <a:t>The Church is the assembly of the chosen people of God, gathered together by God Himself for the completion of His </a:t>
            </a:r>
            <a:r>
              <a:rPr lang="en-US" sz="2100" dirty="0" err="1">
                <a:solidFill>
                  <a:srgbClr val="FF00FF"/>
                </a:solidFill>
                <a:latin typeface="Arial Narrow" pitchFamily="34" charset="0"/>
                <a:cs typeface="Times New Roman" pitchFamily="18" charset="0"/>
              </a:rPr>
              <a:t>salvific</a:t>
            </a:r>
            <a:r>
              <a:rPr lang="en-US" sz="2100" dirty="0">
                <a:solidFill>
                  <a:srgbClr val="FF00FF"/>
                </a:solidFill>
                <a:latin typeface="Arial Narrow" pitchFamily="34" charset="0"/>
                <a:cs typeface="Times New Roman" pitchFamily="18" charset="0"/>
              </a:rPr>
              <a:t>  work. Jesus established this Church on the foundation of the apostles. </a:t>
            </a:r>
            <a:r>
              <a:rPr lang="en-US" sz="2100" dirty="0">
                <a:latin typeface="Arial Narrow" pitchFamily="34" charset="0"/>
                <a:cs typeface="Times New Roman" pitchFamily="18" charset="0"/>
              </a:rPr>
              <a:t>Paul the apostle tells us that God chose us in Christ before the foundation of the world so that we should be holy and blameless before him (Eph. 1:4). </a:t>
            </a:r>
            <a:r>
              <a:rPr lang="en-US" sz="2100" dirty="0">
                <a:solidFill>
                  <a:srgbClr val="FF00FF"/>
                </a:solidFill>
                <a:latin typeface="Arial Narrow" pitchFamily="34" charset="0"/>
                <a:cs typeface="Times New Roman" pitchFamily="18" charset="0"/>
              </a:rPr>
              <a:t>Paul urges us to put on compassion, kindness, lowliness, meekness and patience as we are God's chosen ones, holy and beloved.</a:t>
            </a:r>
            <a:r>
              <a:rPr lang="en-US" sz="2100" dirty="0">
                <a:latin typeface="Arial Narrow" pitchFamily="34" charset="0"/>
                <a:cs typeface="Times New Roman" pitchFamily="18" charset="0"/>
              </a:rPr>
              <a:t> (Col. 3:12).</a:t>
            </a:r>
          </a:p>
          <a:p>
            <a:pPr algn="just"/>
            <a:r>
              <a:rPr lang="en-US" sz="2100" dirty="0">
                <a:latin typeface="Arial Narrow" pitchFamily="34" charset="0"/>
                <a:cs typeface="Times New Roman" pitchFamily="18" charset="0"/>
              </a:rPr>
              <a:t>	St. Peter also highlights our election by God. He reminds us in these words: “But you are a chosen race, a royal priesthood, a holy nation, God's own people.” (1Pet. 2:9).</a:t>
            </a:r>
          </a:p>
          <a:p>
            <a:pPr algn="just"/>
            <a:r>
              <a:rPr lang="en-US" sz="2100" dirty="0">
                <a:latin typeface="Arial Narrow" pitchFamily="34" charset="0"/>
                <a:cs typeface="Times New Roman" pitchFamily="18" charset="0"/>
              </a:rPr>
              <a:t>	Therefore the Church is the assembly of God's people chosen and brought together by God Himself. God has called us to salvation and </a:t>
            </a:r>
            <a:r>
              <a:rPr lang="en-US" sz="2100" dirty="0" err="1">
                <a:latin typeface="Arial Narrow" pitchFamily="34" charset="0"/>
                <a:cs typeface="Times New Roman" pitchFamily="18" charset="0"/>
              </a:rPr>
              <a:t>sonship</a:t>
            </a:r>
            <a:r>
              <a:rPr lang="en-US" sz="2100" dirty="0">
                <a:latin typeface="Arial Narrow" pitchFamily="34" charset="0"/>
                <a:cs typeface="Times New Roman" pitchFamily="18" charset="0"/>
              </a:rPr>
              <a:t> with him and we who are God's people should realize this in our lives.</a:t>
            </a:r>
            <a:endParaRPr lang="en-US" sz="2100" dirty="0">
              <a:solidFill>
                <a:srgbClr val="FF00FF"/>
              </a:solidFill>
              <a:latin typeface="Arial Narrow" pitchFamily="34" charset="0"/>
              <a:cs typeface="Times New Roman" pitchFamily="18" charset="0"/>
            </a:endParaRPr>
          </a:p>
        </p:txBody>
      </p:sp>
      <p:sp>
        <p:nvSpPr>
          <p:cNvPr id="4" name="TextBox 3"/>
          <p:cNvSpPr txBox="1"/>
          <p:nvPr/>
        </p:nvSpPr>
        <p:spPr>
          <a:xfrm>
            <a:off x="0" y="202049"/>
            <a:ext cx="9144000" cy="553998"/>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CHURCH: THE CHOSEN PEOPLE OF GOD</a:t>
            </a:r>
          </a:p>
        </p:txBody>
      </p:sp>
      <p:pic>
        <p:nvPicPr>
          <p:cNvPr id="9218" name="Picture 2" descr="D:\class psd\class 5\lession 1\image\sagrado-jesus copy.png"/>
          <p:cNvPicPr>
            <a:picLocks noChangeAspect="1" noChangeArrowheads="1"/>
          </p:cNvPicPr>
          <p:nvPr/>
        </p:nvPicPr>
        <p:blipFill>
          <a:blip r:embed="rId2" cstate="print"/>
          <a:srcRect/>
          <a:stretch>
            <a:fillRect/>
          </a:stretch>
        </p:blipFill>
        <p:spPr bwMode="auto">
          <a:xfrm>
            <a:off x="3352800" y="609600"/>
            <a:ext cx="2366772" cy="1762959"/>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p:cTn id="19"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7">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p:cTn id="25" dur="500" fill="hold"/>
                                        <p:tgtEl>
                                          <p:spTgt spid="7">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7">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6200" y="685800"/>
            <a:ext cx="8991600" cy="5486400"/>
          </a:xfrm>
          <a:prstGeom prst="rect">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C:\Users\user\Desktop\Bitmap in Page 9-15 (Lesson 1).cdr.jpg"/>
          <p:cNvPicPr>
            <a:picLocks noChangeAspect="1" noChangeArrowheads="1"/>
          </p:cNvPicPr>
          <p:nvPr/>
        </p:nvPicPr>
        <p:blipFill>
          <a:blip r:embed="rId2" cstate="print"/>
          <a:srcRect/>
          <a:stretch>
            <a:fillRect/>
          </a:stretch>
        </p:blipFill>
        <p:spPr bwMode="auto">
          <a:xfrm>
            <a:off x="1828800" y="762000"/>
            <a:ext cx="5486400" cy="5257800"/>
          </a:xfrm>
          <a:prstGeom prst="rect">
            <a:avLst/>
          </a:prstGeom>
          <a:noFill/>
        </p:spPr>
      </p:pic>
      <p:sp>
        <p:nvSpPr>
          <p:cNvPr id="4" name="Title 1"/>
          <p:cNvSpPr>
            <a:spLocks noGrp="1"/>
          </p:cNvSpPr>
          <p:nvPr>
            <p:ph type="title"/>
          </p:nvPr>
        </p:nvSpPr>
        <p:spPr>
          <a:xfrm>
            <a:off x="0" y="2590800"/>
            <a:ext cx="9144000" cy="838200"/>
          </a:xfrm>
        </p:spPr>
        <p:txBody>
          <a:bodyPr>
            <a:noAutofit/>
          </a:bodyPr>
          <a:lstStyle/>
          <a:p>
            <a:pPr algn="ctr"/>
            <a:r>
              <a:rPr lang="en-US" sz="3500" b="1" dirty="0">
                <a:solidFill>
                  <a:srgbClr val="FF00FF"/>
                </a:solidFill>
                <a:latin typeface="Cooper Std Black" pitchFamily="18" charset="0"/>
                <a:cs typeface="Times New Roman" pitchFamily="18" charset="0"/>
              </a:rPr>
              <a:t>Word of God </a:t>
            </a:r>
            <a:br>
              <a:rPr lang="en-US" sz="3500" b="1" dirty="0">
                <a:solidFill>
                  <a:srgbClr val="FF00FF"/>
                </a:solidFill>
                <a:latin typeface="Cooper Std Black" pitchFamily="18" charset="0"/>
                <a:cs typeface="Times New Roman" pitchFamily="18" charset="0"/>
              </a:rPr>
            </a:br>
            <a:r>
              <a:rPr lang="en-US" sz="3500" b="1" dirty="0">
                <a:solidFill>
                  <a:srgbClr val="FF00FF"/>
                </a:solidFill>
                <a:latin typeface="Cooper Std Black" pitchFamily="18" charset="0"/>
                <a:cs typeface="Times New Roman" pitchFamily="18" charset="0"/>
              </a:rPr>
              <a:t>to Read and </a:t>
            </a:r>
            <a:br>
              <a:rPr lang="en-US" sz="3500" b="1" dirty="0">
                <a:solidFill>
                  <a:srgbClr val="FF00FF"/>
                </a:solidFill>
                <a:latin typeface="Cooper Std Black" pitchFamily="18" charset="0"/>
                <a:cs typeface="Times New Roman" pitchFamily="18" charset="0"/>
              </a:rPr>
            </a:br>
            <a:r>
              <a:rPr lang="en-US" sz="3500" b="1" dirty="0">
                <a:solidFill>
                  <a:srgbClr val="FF00FF"/>
                </a:solidFill>
                <a:latin typeface="Cooper Std Black" pitchFamily="18" charset="0"/>
                <a:cs typeface="Times New Roman" pitchFamily="18" charset="0"/>
              </a:rPr>
              <a:t>Meditate</a:t>
            </a:r>
            <a:br>
              <a:rPr lang="en-US" sz="3500" b="1" dirty="0">
                <a:solidFill>
                  <a:srgbClr val="FF00FF"/>
                </a:solidFill>
                <a:latin typeface="Cooper Std Black" pitchFamily="18" charset="0"/>
                <a:cs typeface="Times New Roman" pitchFamily="18" charset="0"/>
              </a:rPr>
            </a:b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3810000"/>
            <a:ext cx="8686800" cy="533400"/>
          </a:xfrm>
        </p:spPr>
        <p:txBody>
          <a:bodyPr>
            <a:noAutofit/>
          </a:bodyPr>
          <a:lstStyle/>
          <a:p>
            <a:pPr algn="ctr">
              <a:buNone/>
            </a:pPr>
            <a:r>
              <a:rPr lang="en-US" sz="3000" dirty="0">
                <a:solidFill>
                  <a:schemeClr val="tx1"/>
                </a:solidFill>
                <a:latin typeface="Arial Narrow" pitchFamily="34" charset="0"/>
                <a:cs typeface="Times New Roman" pitchFamily="18" charset="0"/>
              </a:rPr>
              <a:t>Eph. 1: 3-14</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914400" y="1600200"/>
            <a:ext cx="7315200" cy="4572000"/>
          </a:xfrm>
          <a:prstGeom prst="ellipse">
            <a:avLst/>
          </a:prstGeom>
          <a:solidFill>
            <a:schemeClr val="bg1"/>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1219200" y="2819400"/>
            <a:ext cx="6858000" cy="838200"/>
          </a:xfrm>
        </p:spPr>
        <p:txBody>
          <a:bodyPr>
            <a:noAutofit/>
          </a:bodyPr>
          <a:lstStyle/>
          <a:p>
            <a:pPr algn="ctr"/>
            <a:r>
              <a:rPr lang="en-US" sz="3500" b="1" dirty="0">
                <a:solidFill>
                  <a:srgbClr val="FF00FF"/>
                </a:solidFill>
                <a:latin typeface="Cooper Std Black" pitchFamily="18" charset="0"/>
                <a:cs typeface="Times New Roman" pitchFamily="18" charset="0"/>
              </a:rPr>
              <a:t>Word of God to Remember</a:t>
            </a:r>
            <a:br>
              <a:rPr lang="en-US" sz="3500" b="1" dirty="0">
                <a:solidFill>
                  <a:srgbClr val="FF00FF"/>
                </a:solidFill>
                <a:latin typeface="Cooper Std Black" pitchFamily="18" charset="0"/>
                <a:cs typeface="Times New Roman" pitchFamily="18" charset="0"/>
              </a:rPr>
            </a:b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685800" y="3429000"/>
            <a:ext cx="7696200" cy="1981200"/>
          </a:xfrm>
        </p:spPr>
        <p:txBody>
          <a:bodyPr>
            <a:noAutofit/>
          </a:bodyPr>
          <a:lstStyle/>
          <a:p>
            <a:pPr algn="ctr">
              <a:buNone/>
            </a:pPr>
            <a:r>
              <a:rPr lang="en-US" sz="3000" dirty="0">
                <a:solidFill>
                  <a:schemeClr val="tx1"/>
                </a:solidFill>
                <a:latin typeface="Arial Narrow" pitchFamily="34" charset="0"/>
                <a:cs typeface="Times New Roman" pitchFamily="18" charset="0"/>
              </a:rPr>
              <a:t>God chose us in Christ before </a:t>
            </a:r>
            <a:br>
              <a:rPr lang="en-US" sz="3000" dirty="0">
                <a:solidFill>
                  <a:schemeClr val="tx1"/>
                </a:solidFill>
                <a:latin typeface="Arial Narrow" pitchFamily="34" charset="0"/>
                <a:cs typeface="Times New Roman" pitchFamily="18" charset="0"/>
              </a:rPr>
            </a:br>
            <a:r>
              <a:rPr lang="en-US" sz="3000" dirty="0">
                <a:solidFill>
                  <a:schemeClr val="tx1"/>
                </a:solidFill>
                <a:latin typeface="Arial Narrow" pitchFamily="34" charset="0"/>
                <a:cs typeface="Times New Roman" pitchFamily="18" charset="0"/>
              </a:rPr>
              <a:t>the foundation of the world so that </a:t>
            </a:r>
            <a:br>
              <a:rPr lang="en-US" sz="3000" dirty="0">
                <a:solidFill>
                  <a:schemeClr val="tx1"/>
                </a:solidFill>
                <a:latin typeface="Arial Narrow" pitchFamily="34" charset="0"/>
                <a:cs typeface="Times New Roman" pitchFamily="18" charset="0"/>
              </a:rPr>
            </a:br>
            <a:r>
              <a:rPr lang="en-US" sz="3000" dirty="0">
                <a:solidFill>
                  <a:schemeClr val="tx1"/>
                </a:solidFill>
                <a:latin typeface="Arial Narrow" pitchFamily="34" charset="0"/>
                <a:cs typeface="Times New Roman" pitchFamily="18" charset="0"/>
              </a:rPr>
              <a:t>we should be holy and blameless </a:t>
            </a:r>
            <a:br>
              <a:rPr lang="en-US" sz="3000" dirty="0">
                <a:solidFill>
                  <a:schemeClr val="tx1"/>
                </a:solidFill>
                <a:latin typeface="Arial Narrow" pitchFamily="34" charset="0"/>
                <a:cs typeface="Times New Roman" pitchFamily="18" charset="0"/>
              </a:rPr>
            </a:br>
            <a:r>
              <a:rPr lang="en-US" sz="3000" dirty="0">
                <a:solidFill>
                  <a:schemeClr val="tx1"/>
                </a:solidFill>
                <a:latin typeface="Arial Narrow" pitchFamily="34" charset="0"/>
                <a:cs typeface="Times New Roman" pitchFamily="18" charset="0"/>
              </a:rPr>
              <a:t>before Him  (Eph. 1:4).</a:t>
            </a:r>
          </a:p>
        </p:txBody>
      </p:sp>
      <p:sp>
        <p:nvSpPr>
          <p:cNvPr id="7" name="5-Point Star 6"/>
          <p:cNvSpPr/>
          <p:nvPr/>
        </p:nvSpPr>
        <p:spPr>
          <a:xfrm>
            <a:off x="1143000" y="1981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1905000" y="1600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2590800" y="1295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429000" y="114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5105400" y="55626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5943600" y="5334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6781800" y="495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7543800" y="4343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981200"/>
            <a:ext cx="8991600" cy="3581400"/>
          </a:xfrm>
          <a:prstGeom prst="rect">
            <a:avLst/>
          </a:prstGeom>
          <a:solidFill>
            <a:srgbClr val="CC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914400" y="1981200"/>
            <a:ext cx="7315200" cy="838200"/>
          </a:xfrm>
        </p:spPr>
        <p:txBody>
          <a:bodyPr>
            <a:normAutofit/>
          </a:bodyPr>
          <a:lstStyle/>
          <a:p>
            <a:pPr algn="ctr"/>
            <a:r>
              <a:rPr lang="en-US" sz="3500" b="1" dirty="0">
                <a:solidFill>
                  <a:srgbClr val="FF00FF"/>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76200" y="2743200"/>
            <a:ext cx="8839200" cy="1143000"/>
          </a:xfrm>
        </p:spPr>
        <p:txBody>
          <a:bodyPr>
            <a:noAutofit/>
          </a:bodyPr>
          <a:lstStyle/>
          <a:p>
            <a:pPr algn="ctr">
              <a:buNone/>
            </a:pPr>
            <a:r>
              <a:rPr lang="en-US" sz="3000" dirty="0">
                <a:solidFill>
                  <a:schemeClr val="tx1"/>
                </a:solidFill>
                <a:latin typeface="Arial Narrow" pitchFamily="34" charset="0"/>
                <a:cs typeface="Times New Roman" pitchFamily="18" charset="0"/>
              </a:rPr>
              <a:t>O God, who united us all into our </a:t>
            </a:r>
          </a:p>
          <a:p>
            <a:pPr algn="ctr">
              <a:buNone/>
            </a:pPr>
            <a:r>
              <a:rPr lang="en-US" sz="3000" dirty="0">
                <a:solidFill>
                  <a:schemeClr val="tx1"/>
                </a:solidFill>
                <a:latin typeface="Arial Narrow" pitchFamily="34" charset="0"/>
                <a:cs typeface="Times New Roman" pitchFamily="18" charset="0"/>
              </a:rPr>
              <a:t>people, give us the good will to think </a:t>
            </a:r>
          </a:p>
          <a:p>
            <a:pPr algn="ctr">
              <a:buNone/>
            </a:pPr>
            <a:r>
              <a:rPr lang="en-US" sz="3000" dirty="0">
                <a:solidFill>
                  <a:schemeClr val="tx1"/>
                </a:solidFill>
                <a:latin typeface="Arial Narrow" pitchFamily="34" charset="0"/>
                <a:cs typeface="Times New Roman" pitchFamily="18" charset="0"/>
              </a:rPr>
              <a:t>with the church, to love the church </a:t>
            </a:r>
          </a:p>
          <a:p>
            <a:pPr algn="ctr">
              <a:buNone/>
            </a:pPr>
            <a:r>
              <a:rPr lang="en-US" sz="3000" dirty="0">
                <a:solidFill>
                  <a:schemeClr val="tx1"/>
                </a:solidFill>
                <a:latin typeface="Arial Narrow" pitchFamily="34" charset="0"/>
                <a:cs typeface="Times New Roman" pitchFamily="18" charset="0"/>
              </a:rPr>
              <a:t>and to participate in  her work to the </a:t>
            </a:r>
          </a:p>
          <a:p>
            <a:pPr algn="ctr">
              <a:buNone/>
            </a:pPr>
            <a:r>
              <a:rPr lang="en-US" sz="3000" dirty="0">
                <a:solidFill>
                  <a:schemeClr val="tx1"/>
                </a:solidFill>
                <a:latin typeface="Arial Narrow" pitchFamily="34" charset="0"/>
                <a:cs typeface="Times New Roman" pitchFamily="18" charset="0"/>
              </a:rPr>
              <a:t>best of our ability.</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2514600"/>
            <a:ext cx="8763000" cy="2743200"/>
          </a:xfrm>
          <a:prstGeom prst="rect">
            <a:avLst/>
          </a:prstGeom>
          <a:solidFill>
            <a:srgbClr val="CC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514600"/>
            <a:ext cx="9144000" cy="990600"/>
          </a:xfrm>
        </p:spPr>
        <p:txBody>
          <a:bodyPr>
            <a:noAutofit/>
          </a:bodyPr>
          <a:lstStyle/>
          <a:p>
            <a:pPr algn="ctr"/>
            <a:r>
              <a:rPr lang="en-US" sz="3500" b="1" dirty="0">
                <a:solidFill>
                  <a:srgbClr val="FF00FF"/>
                </a:solidFill>
                <a:latin typeface="Cooper Std Black" pitchFamily="18" charset="0"/>
                <a:cs typeface="Times New Roman" pitchFamily="18" charset="0"/>
              </a:rPr>
              <a:t>My Resolution</a:t>
            </a:r>
            <a:endParaRPr lang="en-US" sz="3500"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914400" y="3429000"/>
            <a:ext cx="73152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I shall always be thankful to </a:t>
            </a:r>
          </a:p>
          <a:p>
            <a:pPr marL="0" indent="0" algn="ctr">
              <a:buNone/>
            </a:pPr>
            <a:r>
              <a:rPr lang="en-US" sz="3000" dirty="0">
                <a:solidFill>
                  <a:schemeClr val="tx1"/>
                </a:solidFill>
                <a:latin typeface="Arial Narrow" pitchFamily="34" charset="0"/>
                <a:cs typeface="Times New Roman" pitchFamily="18" charset="0"/>
              </a:rPr>
              <a:t>God for making me a member</a:t>
            </a:r>
          </a:p>
          <a:p>
            <a:pPr marL="0" indent="0" algn="ctr">
              <a:buNone/>
            </a:pPr>
            <a:r>
              <a:rPr lang="en-US" sz="3000" dirty="0">
                <a:solidFill>
                  <a:schemeClr val="tx1"/>
                </a:solidFill>
                <a:latin typeface="Arial Narrow" pitchFamily="34" charset="0"/>
                <a:cs typeface="Times New Roman" pitchFamily="18" charset="0"/>
              </a:rPr>
              <a:t> of the Church.</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2514600"/>
            <a:ext cx="8991600" cy="2743200"/>
          </a:xfrm>
          <a:prstGeom prst="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667000"/>
            <a:ext cx="9144000" cy="838200"/>
          </a:xfrm>
        </p:spPr>
        <p:txBody>
          <a:bodyPr>
            <a:noAutofit/>
          </a:bodyPr>
          <a:lstStyle/>
          <a:p>
            <a:pPr algn="ctr"/>
            <a:r>
              <a:rPr lang="en-US" sz="3500" b="1" dirty="0">
                <a:solidFill>
                  <a:srgbClr val="FF00FF"/>
                </a:solidFill>
                <a:latin typeface="Cooper Std Black" pitchFamily="18" charset="0"/>
                <a:cs typeface="Times New Roman" pitchFamily="18" charset="0"/>
              </a:rPr>
              <a:t>To Think with the Church</a:t>
            </a:r>
            <a:endParaRPr lang="en-US" sz="3500"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76200" y="3505200"/>
            <a:ext cx="8991600" cy="914400"/>
          </a:xfrm>
        </p:spPr>
        <p:txBody>
          <a:bodyPr>
            <a:noAutofit/>
          </a:bodyPr>
          <a:lstStyle/>
          <a:p>
            <a:pPr algn="ctr">
              <a:buNone/>
            </a:pPr>
            <a:r>
              <a:rPr lang="en-US" sz="3000" dirty="0">
                <a:solidFill>
                  <a:schemeClr val="tx1"/>
                </a:solidFill>
                <a:latin typeface="Arial Narrow" pitchFamily="34" charset="0"/>
                <a:cs typeface="Times New Roman" pitchFamily="18" charset="0"/>
              </a:rPr>
              <a:t>Christ instituted the new covenant gathering Jews and Gentiles</a:t>
            </a:r>
          </a:p>
          <a:p>
            <a:pPr algn="ctr">
              <a:buNone/>
            </a:pPr>
            <a:r>
              <a:rPr lang="en-US" sz="3000" dirty="0">
                <a:solidFill>
                  <a:schemeClr val="tx1"/>
                </a:solidFill>
                <a:latin typeface="Arial Narrow" pitchFamily="34" charset="0"/>
                <a:cs typeface="Times New Roman" pitchFamily="18" charset="0"/>
              </a:rPr>
              <a:t> to be united, not only according to the flesh, but in the Spirit, and to be the new People of God. </a:t>
            </a:r>
            <a:r>
              <a:rPr lang="en-US" sz="2500" dirty="0">
                <a:solidFill>
                  <a:schemeClr val="tx1"/>
                </a:solidFill>
                <a:latin typeface="Arial Narrow" pitchFamily="34" charset="0"/>
                <a:cs typeface="Times New Roman" pitchFamily="18" charset="0"/>
              </a:rPr>
              <a:t>(Vat. II, The Church, No. 9)</a:t>
            </a:r>
          </a:p>
        </p:txBody>
      </p:sp>
      <p:sp>
        <p:nvSpPr>
          <p:cNvPr id="16" name="Sun 15"/>
          <p:cNvSpPr/>
          <p:nvPr/>
        </p:nvSpPr>
        <p:spPr>
          <a:xfrm>
            <a:off x="228600" y="20574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n 16"/>
          <p:cNvSpPr/>
          <p:nvPr/>
        </p:nvSpPr>
        <p:spPr>
          <a:xfrm>
            <a:off x="8001000" y="20574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609600"/>
            <a:ext cx="8991600" cy="556260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990600"/>
            <a:ext cx="9144000" cy="838200"/>
          </a:xfrm>
        </p:spPr>
        <p:txBody>
          <a:bodyPr>
            <a:noAutofit/>
          </a:bodyPr>
          <a:lstStyle/>
          <a:p>
            <a:pPr algn="ctr"/>
            <a:r>
              <a:rPr lang="en-US" sz="3500" b="1" dirty="0">
                <a:solidFill>
                  <a:srgbClr val="FF00FF"/>
                </a:solidFill>
                <a:latin typeface="Cooper Std Black" pitchFamily="18" charset="0"/>
                <a:cs typeface="Times New Roman" pitchFamily="18" charset="0"/>
              </a:rPr>
              <a:t>To Know the Mother Church</a:t>
            </a:r>
            <a:endParaRPr lang="en-US" sz="3500"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609600" y="2000264"/>
            <a:ext cx="7924800" cy="3638536"/>
          </a:xfrm>
        </p:spPr>
        <p:txBody>
          <a:bodyPr>
            <a:noAutofit/>
          </a:bodyPr>
          <a:lstStyle/>
          <a:p>
            <a:pPr marL="0" indent="0" algn="just">
              <a:buNone/>
            </a:pPr>
            <a:r>
              <a:rPr lang="en-US" sz="2700" dirty="0">
                <a:solidFill>
                  <a:schemeClr val="tx1"/>
                </a:solidFill>
                <a:latin typeface="Arial Narrow" pitchFamily="34" charset="0"/>
                <a:cs typeface="Times New Roman" pitchFamily="18" charset="0"/>
              </a:rPr>
              <a:t>	The people who received their Christian faith from St. Thomas, the apostle, are known as Mar </a:t>
            </a:r>
            <a:r>
              <a:rPr lang="en-US" sz="2700" dirty="0" err="1">
                <a:solidFill>
                  <a:schemeClr val="tx1"/>
                </a:solidFill>
                <a:latin typeface="Arial Narrow" pitchFamily="34" charset="0"/>
                <a:cs typeface="Times New Roman" pitchFamily="18" charset="0"/>
              </a:rPr>
              <a:t>Thoma</a:t>
            </a:r>
            <a:r>
              <a:rPr lang="en-US" sz="2700" dirty="0">
                <a:solidFill>
                  <a:schemeClr val="tx1"/>
                </a:solidFill>
                <a:latin typeface="Arial Narrow" pitchFamily="34" charset="0"/>
                <a:cs typeface="Times New Roman" pitchFamily="18" charset="0"/>
              </a:rPr>
              <a:t> </a:t>
            </a:r>
            <a:r>
              <a:rPr lang="en-US" sz="2700" dirty="0" err="1">
                <a:solidFill>
                  <a:schemeClr val="tx1"/>
                </a:solidFill>
                <a:latin typeface="Arial Narrow" pitchFamily="34" charset="0"/>
                <a:cs typeface="Times New Roman" pitchFamily="18" charset="0"/>
              </a:rPr>
              <a:t>Nazranies</a:t>
            </a:r>
            <a:r>
              <a:rPr lang="en-US" sz="2700" dirty="0">
                <a:solidFill>
                  <a:schemeClr val="tx1"/>
                </a:solidFill>
                <a:latin typeface="Arial Narrow" pitchFamily="34" charset="0"/>
                <a:cs typeface="Times New Roman" pitchFamily="18" charset="0"/>
              </a:rPr>
              <a:t>. The name </a:t>
            </a:r>
            <a:r>
              <a:rPr lang="en-US" sz="2700" dirty="0" err="1">
                <a:solidFill>
                  <a:schemeClr val="tx1"/>
                </a:solidFill>
                <a:latin typeface="Arial Narrow" pitchFamily="34" charset="0"/>
                <a:cs typeface="Times New Roman" pitchFamily="18" charset="0"/>
              </a:rPr>
              <a:t>Nazrani</a:t>
            </a:r>
            <a:r>
              <a:rPr lang="en-US" sz="2700" dirty="0">
                <a:solidFill>
                  <a:schemeClr val="tx1"/>
                </a:solidFill>
                <a:latin typeface="Arial Narrow" pitchFamily="34" charset="0"/>
                <a:cs typeface="Times New Roman" pitchFamily="18" charset="0"/>
              </a:rPr>
              <a:t> has been derived after the name Jesus of Nazareth, meaning the followers of Jesus of Nazareth. The </a:t>
            </a:r>
            <a:r>
              <a:rPr lang="en-US" sz="2700" dirty="0" err="1">
                <a:solidFill>
                  <a:schemeClr val="tx1"/>
                </a:solidFill>
                <a:latin typeface="Arial Narrow" pitchFamily="34" charset="0"/>
                <a:cs typeface="Times New Roman" pitchFamily="18" charset="0"/>
              </a:rPr>
              <a:t>Nazranies</a:t>
            </a:r>
            <a:r>
              <a:rPr lang="en-US" sz="2700" dirty="0">
                <a:solidFill>
                  <a:schemeClr val="tx1"/>
                </a:solidFill>
                <a:latin typeface="Arial Narrow" pitchFamily="34" charset="0"/>
                <a:cs typeface="Times New Roman" pitchFamily="18" charset="0"/>
              </a:rPr>
              <a:t> dwelt on the Malabar coast in the south western part of India. Later this community was called the Malabar Church. The attribute 'Syro' was also added to them as this community had their liturgical celebration in </a:t>
            </a:r>
            <a:r>
              <a:rPr lang="en-US" sz="2700" dirty="0" err="1">
                <a:solidFill>
                  <a:schemeClr val="tx1"/>
                </a:solidFill>
                <a:latin typeface="Arial Narrow" pitchFamily="34" charset="0"/>
                <a:cs typeface="Times New Roman" pitchFamily="18" charset="0"/>
              </a:rPr>
              <a:t>Syriac</a:t>
            </a:r>
            <a:r>
              <a:rPr lang="en-US" sz="2700" dirty="0">
                <a:solidFill>
                  <a:schemeClr val="tx1"/>
                </a:solidFill>
                <a:latin typeface="Arial Narrow" pitchFamily="34" charset="0"/>
                <a:cs typeface="Times New Roman" pitchFamily="18" charset="0"/>
              </a:rPr>
              <a:t> Language. Today the Church is known as the Syro-Malabar Church.</a:t>
            </a:r>
          </a:p>
        </p:txBody>
      </p:sp>
      <p:sp>
        <p:nvSpPr>
          <p:cNvPr id="16" name="L-Shape 15"/>
          <p:cNvSpPr/>
          <p:nvPr/>
        </p:nvSpPr>
        <p:spPr>
          <a:xfrm>
            <a:off x="86106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Shape 16"/>
          <p:cNvSpPr/>
          <p:nvPr/>
        </p:nvSpPr>
        <p:spPr>
          <a:xfrm rot="5400000">
            <a:off x="86106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Shape 17"/>
          <p:cNvSpPr/>
          <p:nvPr/>
        </p:nvSpPr>
        <p:spPr>
          <a:xfrm rot="10800000">
            <a:off x="762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Shape 18"/>
          <p:cNvSpPr/>
          <p:nvPr/>
        </p:nvSpPr>
        <p:spPr>
          <a:xfrm rot="16200000">
            <a:off x="762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6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6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839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8839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43000"/>
            <a:ext cx="9144000" cy="5029200"/>
          </a:xfrm>
          <a:prstGeom prst="rect">
            <a:avLst/>
          </a:prstGeom>
          <a:gradFill flip="none" rotWithShape="1">
            <a:gsLst>
              <a:gs pos="0">
                <a:schemeClr val="bg2">
                  <a:lumMod val="90000"/>
                </a:schemeClr>
              </a:gs>
              <a:gs pos="50000">
                <a:srgbClr val="6699FF">
                  <a:tint val="44500"/>
                  <a:satMod val="160000"/>
                </a:srgbClr>
              </a:gs>
              <a:gs pos="100000">
                <a:srgbClr val="6699FF">
                  <a:tint val="23500"/>
                  <a:satMod val="160000"/>
                </a:srgbClr>
              </a:gs>
            </a:gsLst>
            <a:lin ang="54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219200"/>
            <a:ext cx="9144000" cy="838200"/>
          </a:xfrm>
        </p:spPr>
        <p:txBody>
          <a:bodyPr>
            <a:normAutofit/>
          </a:bodyPr>
          <a:lstStyle/>
          <a:p>
            <a:pPr algn="ctr"/>
            <a:r>
              <a:rPr lang="en-US" sz="3500" b="1" dirty="0">
                <a:solidFill>
                  <a:srgbClr val="FF0000"/>
                </a:solidFill>
                <a:latin typeface="Cooper Std Black" pitchFamily="18" charset="0"/>
                <a:cs typeface="Times New Roman" pitchFamily="18" charset="0"/>
              </a:rPr>
              <a:t>Questions</a:t>
            </a:r>
          </a:p>
        </p:txBody>
      </p:sp>
      <p:sp>
        <p:nvSpPr>
          <p:cNvPr id="5" name="Content Placeholder 2"/>
          <p:cNvSpPr>
            <a:spLocks noGrp="1"/>
          </p:cNvSpPr>
          <p:nvPr>
            <p:ph idx="1"/>
          </p:nvPr>
        </p:nvSpPr>
        <p:spPr>
          <a:xfrm>
            <a:off x="381000" y="2286000"/>
            <a:ext cx="8458200" cy="1447800"/>
          </a:xfrm>
        </p:spPr>
        <p:txBody>
          <a:bodyPr>
            <a:noAutofit/>
          </a:bodyPr>
          <a:lstStyle/>
          <a:p>
            <a:pPr marL="347663" indent="-347663" algn="just">
              <a:buNone/>
            </a:pPr>
            <a:r>
              <a:rPr lang="en-US" sz="2900" dirty="0">
                <a:solidFill>
                  <a:schemeClr val="tx1"/>
                </a:solidFill>
                <a:latin typeface="Arial Narrow" pitchFamily="34" charset="0"/>
                <a:cs typeface="Times New Roman" pitchFamily="18" charset="0"/>
              </a:rPr>
              <a:t>1.	 How did Abraham respond to God's call?</a:t>
            </a:r>
          </a:p>
          <a:p>
            <a:pPr marL="347663" indent="-347663" algn="just">
              <a:buNone/>
            </a:pPr>
            <a:r>
              <a:rPr lang="en-US" sz="2900" dirty="0">
                <a:solidFill>
                  <a:schemeClr val="tx1"/>
                </a:solidFill>
                <a:latin typeface="Arial Narrow" pitchFamily="34" charset="0"/>
                <a:cs typeface="Times New Roman" pitchFamily="18" charset="0"/>
              </a:rPr>
              <a:t>2.	 Why did God call Moses?</a:t>
            </a:r>
          </a:p>
          <a:p>
            <a:pPr marL="347663" indent="-347663" algn="just">
              <a:buNone/>
            </a:pPr>
            <a:r>
              <a:rPr lang="en-US" sz="2900" dirty="0">
                <a:solidFill>
                  <a:schemeClr val="tx1"/>
                </a:solidFill>
                <a:latin typeface="Arial Narrow" pitchFamily="34" charset="0"/>
                <a:cs typeface="Times New Roman" pitchFamily="18" charset="0"/>
              </a:rPr>
              <a:t>3.	 What do we mean when we call the people of Israel “</a:t>
            </a:r>
            <a:r>
              <a:rPr lang="en-US" sz="2900" dirty="0" err="1">
                <a:solidFill>
                  <a:schemeClr val="tx1"/>
                </a:solidFill>
                <a:latin typeface="Arial Narrow" pitchFamily="34" charset="0"/>
                <a:cs typeface="Times New Roman" pitchFamily="18" charset="0"/>
              </a:rPr>
              <a:t>Kahal</a:t>
            </a:r>
            <a:r>
              <a:rPr lang="en-US" sz="2900" dirty="0">
                <a:solidFill>
                  <a:schemeClr val="tx1"/>
                </a:solidFill>
                <a:latin typeface="Arial Narrow" pitchFamily="34" charset="0"/>
                <a:cs typeface="Times New Roman" pitchFamily="18" charset="0"/>
              </a:rPr>
              <a:t>' or 'Ecclesia'? </a:t>
            </a:r>
          </a:p>
          <a:p>
            <a:pPr marL="404813" indent="-404813" algn="just">
              <a:buNone/>
            </a:pPr>
            <a:r>
              <a:rPr lang="en-US" sz="2900" dirty="0">
                <a:solidFill>
                  <a:schemeClr val="tx1"/>
                </a:solidFill>
                <a:latin typeface="Arial Narrow" pitchFamily="34" charset="0"/>
                <a:cs typeface="Times New Roman" pitchFamily="18" charset="0"/>
              </a:rPr>
              <a:t>4.	Write two verses from the Bible that indicates that we, the Christians, are God's own people.</a:t>
            </a:r>
          </a:p>
          <a:p>
            <a:pPr marL="347663" indent="-347663" algn="just">
              <a:buNone/>
            </a:pPr>
            <a:r>
              <a:rPr lang="en-US" sz="2900" dirty="0">
                <a:solidFill>
                  <a:schemeClr val="tx1"/>
                </a:solidFill>
                <a:latin typeface="Arial Narrow" pitchFamily="34" charset="0"/>
                <a:cs typeface="Times New Roman" pitchFamily="18" charset="0"/>
              </a:rPr>
              <a:t>5.  How did Jesus establish the new covenant?</a:t>
            </a:r>
          </a:p>
        </p:txBody>
      </p:sp>
      <p:sp>
        <p:nvSpPr>
          <p:cNvPr id="7" name="Rectangle 6"/>
          <p:cNvSpPr/>
          <p:nvPr/>
        </p:nvSpPr>
        <p:spPr>
          <a:xfrm>
            <a:off x="0" y="16002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6400800" y="16002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583793"/>
            <a:ext cx="9144000" cy="1631216"/>
          </a:xfrm>
          <a:prstGeom prst="rect">
            <a:avLst/>
          </a:prstGeom>
          <a:noFill/>
        </p:spPr>
        <p:txBody>
          <a:bodyPr wrap="square" rtlCol="0">
            <a:spAutoFit/>
          </a:bodyPr>
          <a:lstStyle/>
          <a:p>
            <a:pPr algn="ctr"/>
            <a:r>
              <a:rPr lang="en-US" sz="3000" b="1" dirty="0">
                <a:latin typeface="Cooper Std Black" pitchFamily="18" charset="0"/>
                <a:cs typeface="Times New Roman" pitchFamily="18" charset="0"/>
              </a:rPr>
              <a:t>LESSON 1</a:t>
            </a:r>
          </a:p>
          <a:p>
            <a:pPr algn="ctr"/>
            <a:r>
              <a:rPr lang="en-US" sz="3500" b="1" dirty="0">
                <a:solidFill>
                  <a:srgbClr val="FF0000"/>
                </a:solidFill>
                <a:latin typeface="Cooper Std Black" pitchFamily="18" charset="0"/>
                <a:cs typeface="Times New Roman" pitchFamily="18" charset="0"/>
              </a:rPr>
              <a:t>CHURCH : THE PEOPLE                    CHOSEN BY GOD</a:t>
            </a:r>
            <a:endParaRPr lang="en-US" sz="3500" b="1" dirty="0">
              <a:latin typeface="Cooper Std Black" pitchFamily="18" charset="0"/>
              <a:cs typeface="Times New Roman" pitchFamily="18" charset="0"/>
            </a:endParaRPr>
          </a:p>
        </p:txBody>
      </p:sp>
      <p:pic>
        <p:nvPicPr>
          <p:cNvPr id="6" name="Picture 3" descr="D:\web photo\class 8\Many-of-God’s-finest-men-in-the-Bible-were-Polygamists-Abraham-516x340.jpg"/>
          <p:cNvPicPr>
            <a:picLocks noChangeAspect="1" noChangeArrowheads="1"/>
          </p:cNvPicPr>
          <p:nvPr/>
        </p:nvPicPr>
        <p:blipFill>
          <a:blip r:embed="rId2" cstate="print"/>
          <a:srcRect/>
          <a:stretch>
            <a:fillRect/>
          </a:stretch>
        </p:blipFill>
        <p:spPr bwMode="auto">
          <a:xfrm>
            <a:off x="1143000" y="2286000"/>
            <a:ext cx="6858000" cy="4345663"/>
          </a:xfrm>
          <a:prstGeom prst="rect">
            <a:avLst/>
          </a:prstGeom>
          <a:noFill/>
        </p:spPr>
      </p:pic>
    </p:spTree>
    <p:extLst>
      <p:ext uri="{BB962C8B-B14F-4D97-AF65-F5344CB8AC3E}">
        <p14:creationId xmlns:p14="http://schemas.microsoft.com/office/powerpoint/2010/main" xmlns="" val="3886861740"/>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3962400" y="304800"/>
            <a:ext cx="4876800" cy="4939814"/>
          </a:xfrm>
          <a:prstGeom prst="rect">
            <a:avLst/>
          </a:prstGeom>
          <a:noFill/>
        </p:spPr>
        <p:txBody>
          <a:bodyPr wrap="square" rtlCol="0">
            <a:spAutoFit/>
          </a:bodyPr>
          <a:lstStyle/>
          <a:p>
            <a:pPr algn="just"/>
            <a:r>
              <a:rPr lang="en-US" sz="2100" dirty="0">
                <a:latin typeface="Arial Narrow" pitchFamily="34" charset="0"/>
                <a:cs typeface="Times New Roman" pitchFamily="18" charset="0"/>
              </a:rPr>
              <a:t>	The Lord said to Abram, </a:t>
            </a:r>
            <a:r>
              <a:rPr lang="en-US" sz="2100" dirty="0">
                <a:solidFill>
                  <a:srgbClr val="FF00FF"/>
                </a:solidFill>
                <a:latin typeface="Arial Narrow" pitchFamily="34" charset="0"/>
                <a:cs typeface="Times New Roman" pitchFamily="18" charset="0"/>
              </a:rPr>
              <a:t>“Go from your country and your kindred and your father's house to the land that I will show you. And I will make you a great nation, and I will bless you, and make your name great.  So that you will be a blessing. To your descendants I will give this land.”</a:t>
            </a:r>
            <a:r>
              <a:rPr lang="en-US" sz="2100" dirty="0">
                <a:latin typeface="Arial Narrow" pitchFamily="34" charset="0"/>
                <a:cs typeface="Times New Roman" pitchFamily="18" charset="0"/>
              </a:rPr>
              <a:t> (Gen: 12:1-2, 7). And he brought him outside and said, </a:t>
            </a:r>
            <a:r>
              <a:rPr lang="en-US" sz="2100" dirty="0">
                <a:solidFill>
                  <a:srgbClr val="00B0F0"/>
                </a:solidFill>
                <a:latin typeface="Arial Narrow" pitchFamily="34" charset="0"/>
                <a:cs typeface="Times New Roman" pitchFamily="18" charset="0"/>
              </a:rPr>
              <a:t>“Look toward heaven, and number the stars, if you are able to number them.” Then he said to him, “So shall your descendants be”</a:t>
            </a:r>
            <a:r>
              <a:rPr lang="en-US" sz="2100" dirty="0">
                <a:latin typeface="Arial Narrow" pitchFamily="34" charset="0"/>
                <a:cs typeface="Times New Roman" pitchFamily="18" charset="0"/>
              </a:rPr>
              <a:t> (Gen: 15:5).  </a:t>
            </a:r>
            <a:r>
              <a:rPr lang="en-US" sz="2100" dirty="0">
                <a:solidFill>
                  <a:srgbClr val="FF00FF"/>
                </a:solidFill>
                <a:latin typeface="Arial Narrow" pitchFamily="34" charset="0"/>
                <a:cs typeface="Times New Roman" pitchFamily="18" charset="0"/>
              </a:rPr>
              <a:t>“And I will establish my covenant between me and you and your descendants after you throughout their generations for an everlasting covenant, to be God to you and to your descendants after you. </a:t>
            </a:r>
          </a:p>
        </p:txBody>
      </p:sp>
      <p:sp>
        <p:nvSpPr>
          <p:cNvPr id="4" name="TextBox 3"/>
          <p:cNvSpPr txBox="1"/>
          <p:nvPr/>
        </p:nvSpPr>
        <p:spPr>
          <a:xfrm>
            <a:off x="228600" y="5257800"/>
            <a:ext cx="8610600" cy="1384995"/>
          </a:xfrm>
          <a:prstGeom prst="rect">
            <a:avLst/>
          </a:prstGeom>
          <a:noFill/>
        </p:spPr>
        <p:txBody>
          <a:bodyPr wrap="square" rtlCol="0">
            <a:spAutoFit/>
          </a:bodyPr>
          <a:lstStyle/>
          <a:p>
            <a:pPr algn="just"/>
            <a:r>
              <a:rPr lang="en-US" sz="2100" dirty="0">
                <a:solidFill>
                  <a:srgbClr val="FF00FF"/>
                </a:solidFill>
                <a:latin typeface="Arial Narrow" pitchFamily="34" charset="0"/>
                <a:cs typeface="Times New Roman" pitchFamily="18" charset="0"/>
              </a:rPr>
              <a:t>	And I will give to you, and to your descendants after you, the land where your are now an alien, all the land of Canaan, for an everlasting, possession; and I will be their God.” </a:t>
            </a:r>
            <a:r>
              <a:rPr lang="en-US" sz="2100" dirty="0">
                <a:latin typeface="Arial Narrow" pitchFamily="34" charset="0"/>
                <a:cs typeface="Times New Roman" pitchFamily="18" charset="0"/>
              </a:rPr>
              <a:t>(Gen.17:1-8) This covenant was the beginning of God's redemptive action to unite all the nations on earth into one family.</a:t>
            </a:r>
            <a:endParaRPr lang="en-US" sz="2100" dirty="0">
              <a:solidFill>
                <a:srgbClr val="00B0F0"/>
              </a:solidFill>
              <a:latin typeface="Arial Narrow" pitchFamily="34" charset="0"/>
              <a:cs typeface="Times New Roman" pitchFamily="18" charset="0"/>
            </a:endParaRPr>
          </a:p>
        </p:txBody>
      </p:sp>
      <p:pic>
        <p:nvPicPr>
          <p:cNvPr id="2050" name="Picture 2" descr="C:\Users\user\Desktop\Bitmap in Page 9-15 (Lesson 1).cdr.jpg"/>
          <p:cNvPicPr>
            <a:picLocks noChangeAspect="1" noChangeArrowheads="1"/>
          </p:cNvPicPr>
          <p:nvPr/>
        </p:nvPicPr>
        <p:blipFill>
          <a:blip r:embed="rId2" cstate="print"/>
          <a:srcRect/>
          <a:stretch>
            <a:fillRect/>
          </a:stretch>
        </p:blipFill>
        <p:spPr bwMode="auto">
          <a:xfrm>
            <a:off x="0" y="0"/>
            <a:ext cx="3657600" cy="52578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152400" y="914400"/>
            <a:ext cx="5791200" cy="3139321"/>
          </a:xfrm>
          <a:prstGeom prst="rect">
            <a:avLst/>
          </a:prstGeom>
          <a:noFill/>
        </p:spPr>
        <p:txBody>
          <a:bodyPr wrap="square" rtlCol="0">
            <a:spAutoFit/>
          </a:bodyPr>
          <a:lstStyle/>
          <a:p>
            <a:pPr algn="just"/>
            <a:endParaRPr lang="en-US" sz="2200" dirty="0">
              <a:latin typeface="Arial Narrow" pitchFamily="34" charset="0"/>
              <a:cs typeface="Times New Roman" pitchFamily="18" charset="0"/>
            </a:endParaRPr>
          </a:p>
          <a:p>
            <a:pPr algn="just"/>
            <a:r>
              <a:rPr lang="en-US" sz="2200" dirty="0">
                <a:latin typeface="Arial Narrow" pitchFamily="34" charset="0"/>
                <a:cs typeface="Times New Roman" pitchFamily="18" charset="0"/>
              </a:rPr>
              <a:t>	 As a result of the sin of man, the children of God was degraded and scattered. But, God wanted to gather them into one flock and lead them on the path of salvation and raise them to the dignity of the children of God. The call of Abraham came in this context as God wanted to give rise to a new generation through him. </a:t>
            </a:r>
            <a:r>
              <a:rPr lang="en-US" sz="2200" dirty="0">
                <a:solidFill>
                  <a:srgbClr val="FF00FF"/>
                </a:solidFill>
                <a:latin typeface="Arial Narrow" pitchFamily="34" charset="0"/>
                <a:cs typeface="Times New Roman" pitchFamily="18" charset="0"/>
              </a:rPr>
              <a:t>Through faith and obedience Abraham responded to God's call.</a:t>
            </a:r>
          </a:p>
        </p:txBody>
      </p:sp>
      <p:sp>
        <p:nvSpPr>
          <p:cNvPr id="4" name="TextBox 3"/>
          <p:cNvSpPr txBox="1"/>
          <p:nvPr/>
        </p:nvSpPr>
        <p:spPr>
          <a:xfrm>
            <a:off x="0" y="207258"/>
            <a:ext cx="9144000" cy="1015663"/>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THE CALL OF ABRAHAM AND THE PROMISES</a:t>
            </a:r>
            <a:endParaRPr lang="en-US" sz="3000" b="1" dirty="0">
              <a:latin typeface="Cooper Std Black" pitchFamily="18" charset="0"/>
              <a:cs typeface="Times New Roman" pitchFamily="18" charset="0"/>
            </a:endParaRPr>
          </a:p>
        </p:txBody>
      </p:sp>
      <p:sp>
        <p:nvSpPr>
          <p:cNvPr id="5" name="TextBox 4"/>
          <p:cNvSpPr txBox="1"/>
          <p:nvPr/>
        </p:nvSpPr>
        <p:spPr>
          <a:xfrm>
            <a:off x="3200400" y="3828633"/>
            <a:ext cx="5791200" cy="2800767"/>
          </a:xfrm>
          <a:prstGeom prst="rect">
            <a:avLst/>
          </a:prstGeom>
          <a:noFill/>
        </p:spPr>
        <p:txBody>
          <a:bodyPr wrap="square" rtlCol="0">
            <a:spAutoFit/>
          </a:bodyPr>
          <a:lstStyle/>
          <a:p>
            <a:pPr algn="just"/>
            <a:r>
              <a:rPr lang="en-US" sz="2200" dirty="0">
                <a:solidFill>
                  <a:srgbClr val="00B0F0"/>
                </a:solidFill>
                <a:latin typeface="Arial Narrow" pitchFamily="34" charset="0"/>
                <a:cs typeface="Times New Roman" pitchFamily="18" charset="0"/>
              </a:rPr>
              <a:t>	</a:t>
            </a:r>
            <a:r>
              <a:rPr lang="en-US" sz="2200" dirty="0">
                <a:latin typeface="Arial Narrow" pitchFamily="34" charset="0"/>
                <a:cs typeface="Times New Roman" pitchFamily="18" charset="0"/>
              </a:rPr>
              <a:t>God's promises came to Abraham at a time when he had no children, and Sarah, his wife had long advanced in years. </a:t>
            </a:r>
            <a:r>
              <a:rPr lang="en-US" sz="2200" dirty="0">
                <a:solidFill>
                  <a:srgbClr val="00B0F0"/>
                </a:solidFill>
                <a:latin typeface="Arial Narrow" pitchFamily="34" charset="0"/>
                <a:cs typeface="Times New Roman" pitchFamily="18" charset="0"/>
              </a:rPr>
              <a:t>Trusting in the promises of God, Abraham ventured to leave behind his dear native land and go to the place God had shown him. </a:t>
            </a:r>
            <a:r>
              <a:rPr lang="en-US" sz="2200" dirty="0">
                <a:latin typeface="Arial Narrow" pitchFamily="34" charset="0"/>
                <a:cs typeface="Times New Roman" pitchFamily="18" charset="0"/>
              </a:rPr>
              <a:t>God was greatly pleased with Abraham's faith and obedience and he blessed him with a son named Isaac, fulfilling His promise.</a:t>
            </a:r>
          </a:p>
        </p:txBody>
      </p:sp>
      <p:pic>
        <p:nvPicPr>
          <p:cNvPr id="3076" name="Picture 4" descr="C:\Users\user\Desktop\Bitmap in Page 9-15 (Lesson 1).cdr.jpg"/>
          <p:cNvPicPr>
            <a:picLocks noChangeAspect="1" noChangeArrowheads="1"/>
          </p:cNvPicPr>
          <p:nvPr/>
        </p:nvPicPr>
        <p:blipFill>
          <a:blip r:embed="rId2" cstate="print"/>
          <a:srcRect/>
          <a:stretch>
            <a:fillRect/>
          </a:stretch>
        </p:blipFill>
        <p:spPr bwMode="auto">
          <a:xfrm>
            <a:off x="6248401" y="1143000"/>
            <a:ext cx="2895600" cy="2403152"/>
          </a:xfrm>
          <a:prstGeom prst="rect">
            <a:avLst/>
          </a:prstGeom>
          <a:noFill/>
        </p:spPr>
      </p:pic>
      <p:pic>
        <p:nvPicPr>
          <p:cNvPr id="3077" name="Picture 5" descr="C:\Users\user\Desktop\Bitmap in Page 9-15 (Lesson 1).cdr.jpg"/>
          <p:cNvPicPr>
            <a:picLocks noChangeAspect="1" noChangeArrowheads="1"/>
          </p:cNvPicPr>
          <p:nvPr/>
        </p:nvPicPr>
        <p:blipFill>
          <a:blip r:embed="rId3" cstate="print"/>
          <a:srcRect/>
          <a:stretch>
            <a:fillRect/>
          </a:stretch>
        </p:blipFill>
        <p:spPr bwMode="auto">
          <a:xfrm>
            <a:off x="0" y="4191000"/>
            <a:ext cx="3039069" cy="22860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381000" y="1066800"/>
            <a:ext cx="4648200" cy="5478423"/>
          </a:xfrm>
          <a:prstGeom prst="rect">
            <a:avLst/>
          </a:prstGeom>
          <a:noFill/>
        </p:spPr>
        <p:txBody>
          <a:bodyPr wrap="square" rtlCol="0">
            <a:spAutoFit/>
          </a:bodyPr>
          <a:lstStyle/>
          <a:p>
            <a:pPr algn="just"/>
            <a:r>
              <a:rPr lang="en-US" sz="2500" dirty="0">
                <a:latin typeface="Arial Narrow" pitchFamily="34" charset="0"/>
                <a:cs typeface="Times New Roman" pitchFamily="18" charset="0"/>
              </a:rPr>
              <a:t>	God continued to keep His promises with Isaac and then Jacob, the son of Isaac.  Jacob, who became the father of twelve tribes, was called Israel (Gen: 32:28), subsequently all the descendants of Jacob came to be called Israel. God made them his chosen people and they became heirs to his promises and blessings. The Bible tells us that the Children of Israel went and dwelt in Egypt when Joseph, one of Jacob's sons, was the administrator there. In the course of time they grew greatly in number.</a:t>
            </a:r>
          </a:p>
        </p:txBody>
      </p:sp>
      <p:sp>
        <p:nvSpPr>
          <p:cNvPr id="3" name="TextBox 2"/>
          <p:cNvSpPr txBox="1"/>
          <p:nvPr/>
        </p:nvSpPr>
        <p:spPr>
          <a:xfrm>
            <a:off x="0" y="207258"/>
            <a:ext cx="91440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CHILDREN OF JACOB: ISRAEL</a:t>
            </a:r>
          </a:p>
        </p:txBody>
      </p:sp>
      <p:pic>
        <p:nvPicPr>
          <p:cNvPr id="4098" name="Picture 2" descr="C:\Users\user\Desktop\Bitmap in Page 9-15 (Lesson 1).cdr.jpg"/>
          <p:cNvPicPr>
            <a:picLocks noChangeAspect="1" noChangeArrowheads="1"/>
          </p:cNvPicPr>
          <p:nvPr/>
        </p:nvPicPr>
        <p:blipFill>
          <a:blip r:embed="rId2" cstate="print"/>
          <a:srcRect/>
          <a:stretch>
            <a:fillRect/>
          </a:stretch>
        </p:blipFill>
        <p:spPr bwMode="auto">
          <a:xfrm>
            <a:off x="5257529" y="1219200"/>
            <a:ext cx="3886471" cy="52578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07258"/>
            <a:ext cx="9144000" cy="1015663"/>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THE CALL OF MOSES AND THE LIBERATION OF ISRAEL </a:t>
            </a:r>
            <a:endParaRPr lang="en-US" sz="3000" b="1" dirty="0">
              <a:latin typeface="Cooper Std Black" pitchFamily="18" charset="0"/>
              <a:cs typeface="Times New Roman" pitchFamily="18" charset="0"/>
            </a:endParaRPr>
          </a:p>
        </p:txBody>
      </p:sp>
      <p:sp>
        <p:nvSpPr>
          <p:cNvPr id="7" name="TextBox 6"/>
          <p:cNvSpPr txBox="1"/>
          <p:nvPr/>
        </p:nvSpPr>
        <p:spPr>
          <a:xfrm>
            <a:off x="152400" y="1252478"/>
            <a:ext cx="6477000" cy="2862322"/>
          </a:xfrm>
          <a:prstGeom prst="rect">
            <a:avLst/>
          </a:prstGeom>
          <a:noFill/>
        </p:spPr>
        <p:txBody>
          <a:bodyPr wrap="square" rtlCol="0">
            <a:spAutoFit/>
          </a:bodyPr>
          <a:lstStyle/>
          <a:p>
            <a:pPr algn="just"/>
            <a:r>
              <a:rPr lang="en-US" sz="2000" dirty="0">
                <a:latin typeface="Arial Narrow" pitchFamily="34" charset="0"/>
                <a:cs typeface="Times New Roman" pitchFamily="18" charset="0"/>
              </a:rPr>
              <a:t>	 The authorities in Egypt became increasingly jealous and suspicious of the people of Israel as they made steady progress numerically and economically. Gradually the Egyptians began to pressurize and persecute the Israelites. </a:t>
            </a:r>
            <a:r>
              <a:rPr lang="en-US" sz="2000" dirty="0">
                <a:solidFill>
                  <a:srgbClr val="00B0F0"/>
                </a:solidFill>
                <a:latin typeface="Arial Narrow" pitchFamily="34" charset="0"/>
                <a:cs typeface="Times New Roman" pitchFamily="18" charset="0"/>
              </a:rPr>
              <a:t>They treated them like slaves and made them work like slaves. God called Moses to liberate the people of Israel from slavery and persecution under the Egyptian authorities and to make them once again God's own people in accordance with the promises he had made to Abraham and his descendants.</a:t>
            </a:r>
          </a:p>
        </p:txBody>
      </p:sp>
      <p:sp>
        <p:nvSpPr>
          <p:cNvPr id="9" name="TextBox 8"/>
          <p:cNvSpPr txBox="1"/>
          <p:nvPr/>
        </p:nvSpPr>
        <p:spPr>
          <a:xfrm>
            <a:off x="228600" y="4267200"/>
            <a:ext cx="6400800" cy="2246769"/>
          </a:xfrm>
          <a:prstGeom prst="rect">
            <a:avLst/>
          </a:prstGeom>
          <a:noFill/>
        </p:spPr>
        <p:txBody>
          <a:bodyPr wrap="square" rtlCol="0">
            <a:spAutoFit/>
          </a:bodyPr>
          <a:lstStyle/>
          <a:p>
            <a:pPr algn="just"/>
            <a:r>
              <a:rPr lang="en-US" sz="2000" dirty="0">
                <a:latin typeface="Arial Narrow" pitchFamily="34" charset="0"/>
                <a:cs typeface="Times New Roman" pitchFamily="18" charset="0"/>
              </a:rPr>
              <a:t>	God said to Moses, </a:t>
            </a:r>
            <a:r>
              <a:rPr lang="en-US" sz="2000" dirty="0">
                <a:solidFill>
                  <a:srgbClr val="FF00FF"/>
                </a:solidFill>
                <a:latin typeface="Arial Narrow" pitchFamily="34" charset="0"/>
                <a:cs typeface="Times New Roman" pitchFamily="18" charset="0"/>
              </a:rPr>
              <a:t>I am the Lord your God, the God of Abraham, and the God of Isaac, and the God of Jacob… I have seen the affliction of my people who are in Egypt, and have heard their cry because of their taskmasters; I know their sufferings and I have come down to deliver them out of the hand of the Egyptians, and to bring them up out of that land to a good and broad land, a land flowing with milk and honey…” </a:t>
            </a:r>
            <a:r>
              <a:rPr lang="en-US" sz="2000" dirty="0">
                <a:latin typeface="Arial Narrow" pitchFamily="34" charset="0"/>
                <a:cs typeface="Times New Roman" pitchFamily="18" charset="0"/>
              </a:rPr>
              <a:t>(Ex. 3:6-8)</a:t>
            </a:r>
            <a:endParaRPr lang="en-US" sz="2000" dirty="0">
              <a:solidFill>
                <a:srgbClr val="FF00FF"/>
              </a:solidFill>
              <a:latin typeface="Arial Narrow" pitchFamily="34" charset="0"/>
              <a:cs typeface="Times New Roman" pitchFamily="18" charset="0"/>
            </a:endParaRPr>
          </a:p>
        </p:txBody>
      </p:sp>
      <p:pic>
        <p:nvPicPr>
          <p:cNvPr id="5122" name="Picture 2" descr="C:\Users\user\Desktop\Bitmap in Page 9-15 (Lesson 1).cdr.jpg"/>
          <p:cNvPicPr>
            <a:picLocks noChangeAspect="1" noChangeArrowheads="1"/>
          </p:cNvPicPr>
          <p:nvPr/>
        </p:nvPicPr>
        <p:blipFill>
          <a:blip r:embed="rId2" cstate="print"/>
          <a:srcRect/>
          <a:stretch>
            <a:fillRect/>
          </a:stretch>
        </p:blipFill>
        <p:spPr bwMode="auto">
          <a:xfrm>
            <a:off x="6914855" y="1371600"/>
            <a:ext cx="2229146" cy="54864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p:cTn id="19"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9">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uild="p"/>
      <p:bldP spid="9"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84202"/>
            <a:ext cx="9144000" cy="553998"/>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GOD'S PEOPLE BEING FORMED</a:t>
            </a:r>
          </a:p>
        </p:txBody>
      </p:sp>
      <p:sp>
        <p:nvSpPr>
          <p:cNvPr id="7" name="TextBox 6"/>
          <p:cNvSpPr txBox="1"/>
          <p:nvPr/>
        </p:nvSpPr>
        <p:spPr>
          <a:xfrm>
            <a:off x="304800" y="1230154"/>
            <a:ext cx="5181600" cy="5170646"/>
          </a:xfrm>
          <a:prstGeom prst="rect">
            <a:avLst/>
          </a:prstGeom>
          <a:noFill/>
        </p:spPr>
        <p:txBody>
          <a:bodyPr wrap="square" rtlCol="0">
            <a:spAutoFit/>
          </a:bodyPr>
          <a:lstStyle/>
          <a:p>
            <a:pPr algn="just"/>
            <a:r>
              <a:rPr lang="en-US" sz="2200" dirty="0">
                <a:latin typeface="Arial Narrow" pitchFamily="34" charset="0"/>
                <a:cs typeface="Times New Roman" pitchFamily="18" charset="0"/>
              </a:rPr>
              <a:t>	God liberated the Children of Jacob from their slavery in Egypt and led them through the deserts to the promised land. While they were being led under the leadership of Moses, God made a covenant with them on Mount Sinai: Moses went up to God and the Lord called him out of the mountain saying, </a:t>
            </a:r>
            <a:r>
              <a:rPr lang="en-US" sz="2200" dirty="0">
                <a:solidFill>
                  <a:srgbClr val="FF00FF"/>
                </a:solidFill>
                <a:latin typeface="Arial Narrow" pitchFamily="34" charset="0"/>
                <a:cs typeface="Times New Roman" pitchFamily="18" charset="0"/>
              </a:rPr>
              <a:t>“Thus you shall say to the house of Jacob, and tell the people of Israel: You have seen what I did to the Egyptians, and how I bore you on eagle's wings and brought you to myself. Now therefore, if you will obey my voice and keep my covenant, you shall be my own possession among all peoples; For, all the earth is mine, and you shall be to me a Kingdom of priests and a holy nation.” </a:t>
            </a:r>
            <a:r>
              <a:rPr lang="en-US" sz="2200" dirty="0">
                <a:latin typeface="Arial Narrow" pitchFamily="34" charset="0"/>
                <a:cs typeface="Times New Roman" pitchFamily="18" charset="0"/>
              </a:rPr>
              <a:t>(Ex: 19:4-6).</a:t>
            </a:r>
          </a:p>
        </p:txBody>
      </p:sp>
      <p:pic>
        <p:nvPicPr>
          <p:cNvPr id="6146" name="Picture 2" descr="C:\Users\user\Desktop\Bitmap in Page 9-15 (Lesson 1).cdr.jpg"/>
          <p:cNvPicPr>
            <a:picLocks noChangeAspect="1" noChangeArrowheads="1"/>
          </p:cNvPicPr>
          <p:nvPr/>
        </p:nvPicPr>
        <p:blipFill>
          <a:blip r:embed="rId2" cstate="print"/>
          <a:srcRect/>
          <a:stretch>
            <a:fillRect/>
          </a:stretch>
        </p:blipFill>
        <p:spPr bwMode="auto">
          <a:xfrm>
            <a:off x="5684074" y="1143000"/>
            <a:ext cx="3459926" cy="5257800"/>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304800" y="645855"/>
            <a:ext cx="8458200" cy="2800767"/>
          </a:xfrm>
          <a:prstGeom prst="rect">
            <a:avLst/>
          </a:prstGeom>
          <a:noFill/>
        </p:spPr>
        <p:txBody>
          <a:bodyPr wrap="square" rtlCol="0">
            <a:spAutoFit/>
          </a:bodyPr>
          <a:lstStyle/>
          <a:p>
            <a:pPr algn="just"/>
            <a:r>
              <a:rPr lang="en-US" sz="2200" dirty="0">
                <a:latin typeface="Arial Narrow" pitchFamily="34" charset="0"/>
                <a:cs typeface="Times New Roman" pitchFamily="18" charset="0"/>
              </a:rPr>
              <a:t>	God liberated Israel from Egypt and made covenant with them in order to make them God's own people. It is clear from what God told Moses. </a:t>
            </a:r>
            <a:r>
              <a:rPr lang="en-US" sz="2200" dirty="0">
                <a:solidFill>
                  <a:srgbClr val="00B0F0"/>
                </a:solidFill>
                <a:latin typeface="Arial Narrow" pitchFamily="34" charset="0"/>
                <a:cs typeface="Times New Roman" pitchFamily="18" charset="0"/>
              </a:rPr>
              <a:t>In the old Testament, the word</a:t>
            </a:r>
            <a:r>
              <a:rPr lang="en-US" sz="2200" dirty="0">
                <a:latin typeface="Arial Narrow" pitchFamily="34" charset="0"/>
                <a:cs typeface="Times New Roman" pitchFamily="18" charset="0"/>
              </a:rPr>
              <a:t> </a:t>
            </a:r>
            <a:r>
              <a:rPr lang="en-US" sz="2200" dirty="0">
                <a:solidFill>
                  <a:srgbClr val="002060"/>
                </a:solidFill>
                <a:latin typeface="Arial Narrow" pitchFamily="34" charset="0"/>
                <a:cs typeface="Times New Roman" pitchFamily="18" charset="0"/>
              </a:rPr>
              <a:t>'</a:t>
            </a:r>
            <a:r>
              <a:rPr lang="en-US" sz="2200" dirty="0" err="1">
                <a:solidFill>
                  <a:srgbClr val="002060"/>
                </a:solidFill>
                <a:latin typeface="Arial Narrow" pitchFamily="34" charset="0"/>
                <a:cs typeface="Times New Roman" pitchFamily="18" charset="0"/>
              </a:rPr>
              <a:t>Kahal</a:t>
            </a:r>
            <a:r>
              <a:rPr lang="en-US" sz="2200" dirty="0">
                <a:solidFill>
                  <a:srgbClr val="002060"/>
                </a:solidFill>
                <a:latin typeface="Arial Narrow" pitchFamily="34" charset="0"/>
                <a:cs typeface="Times New Roman" pitchFamily="18" charset="0"/>
              </a:rPr>
              <a:t>' </a:t>
            </a:r>
            <a:r>
              <a:rPr lang="en-US" sz="2200" dirty="0">
                <a:solidFill>
                  <a:srgbClr val="00B0F0"/>
                </a:solidFill>
                <a:latin typeface="Arial Narrow" pitchFamily="34" charset="0"/>
                <a:cs typeface="Times New Roman" pitchFamily="18" charset="0"/>
              </a:rPr>
              <a:t>(in Hebrew) or </a:t>
            </a:r>
            <a:r>
              <a:rPr lang="en-US" sz="2200" dirty="0">
                <a:solidFill>
                  <a:srgbClr val="002060"/>
                </a:solidFill>
                <a:latin typeface="Arial Narrow" pitchFamily="34" charset="0"/>
                <a:cs typeface="Times New Roman" pitchFamily="18" charset="0"/>
              </a:rPr>
              <a:t>'Ecclesia'</a:t>
            </a:r>
            <a:r>
              <a:rPr lang="en-US" sz="2200" dirty="0">
                <a:latin typeface="Arial Narrow" pitchFamily="34" charset="0"/>
                <a:cs typeface="Times New Roman" pitchFamily="18" charset="0"/>
              </a:rPr>
              <a:t> </a:t>
            </a:r>
            <a:r>
              <a:rPr lang="en-US" sz="2200" dirty="0">
                <a:solidFill>
                  <a:srgbClr val="00B0F0"/>
                </a:solidFill>
                <a:latin typeface="Arial Narrow" pitchFamily="34" charset="0"/>
                <a:cs typeface="Times New Roman" pitchFamily="18" charset="0"/>
              </a:rPr>
              <a:t>(in Greek) is used to mean a people called into one flock by God and who were made God's own people. </a:t>
            </a:r>
            <a:r>
              <a:rPr lang="en-US" sz="2200" dirty="0">
                <a:latin typeface="Arial Narrow" pitchFamily="34" charset="0"/>
                <a:cs typeface="Times New Roman" pitchFamily="18" charset="0"/>
              </a:rPr>
              <a:t>Literally, the word '</a:t>
            </a:r>
            <a:r>
              <a:rPr lang="en-US" sz="2200" dirty="0" err="1">
                <a:latin typeface="Arial Narrow" pitchFamily="34" charset="0"/>
                <a:cs typeface="Times New Roman" pitchFamily="18" charset="0"/>
              </a:rPr>
              <a:t>Kahal</a:t>
            </a:r>
            <a:r>
              <a:rPr lang="en-US" sz="2200" dirty="0">
                <a:latin typeface="Arial Narrow" pitchFamily="34" charset="0"/>
                <a:cs typeface="Times New Roman" pitchFamily="18" charset="0"/>
              </a:rPr>
              <a:t>' or 'Ecclesia' means the 'assembly of those who are called together. This word received a religious significance when it was used in the Bible (Deut. 4:10, 9:10, 15:10).  The word 'Ecclesia' means three things in the context of Israel's history.</a:t>
            </a:r>
            <a:endParaRPr lang="en-US" sz="2200" dirty="0">
              <a:solidFill>
                <a:srgbClr val="FF00FF"/>
              </a:solidFill>
              <a:latin typeface="Arial Narrow" pitchFamily="34" charset="0"/>
              <a:cs typeface="Times New Roman" pitchFamily="18" charset="0"/>
            </a:endParaRPr>
          </a:p>
        </p:txBody>
      </p:sp>
      <p:sp>
        <p:nvSpPr>
          <p:cNvPr id="4" name="TextBox 3"/>
          <p:cNvSpPr txBox="1"/>
          <p:nvPr/>
        </p:nvSpPr>
        <p:spPr>
          <a:xfrm>
            <a:off x="381000" y="3459301"/>
            <a:ext cx="8458200" cy="2694392"/>
          </a:xfrm>
          <a:prstGeom prst="rect">
            <a:avLst/>
          </a:prstGeom>
          <a:noFill/>
        </p:spPr>
        <p:txBody>
          <a:bodyPr wrap="square" rtlCol="0">
            <a:spAutoFit/>
          </a:bodyPr>
          <a:lstStyle/>
          <a:p>
            <a:pPr>
              <a:lnSpc>
                <a:spcPct val="200000"/>
              </a:lnSpc>
            </a:pPr>
            <a:r>
              <a:rPr lang="en-US" sz="2200" dirty="0">
                <a:solidFill>
                  <a:srgbClr val="00B0F0"/>
                </a:solidFill>
                <a:latin typeface="Arial Narrow" pitchFamily="34" charset="0"/>
                <a:cs typeface="Times New Roman" pitchFamily="18" charset="0"/>
              </a:rPr>
              <a:t>1. The people of Israel constitute an assembly called by God.</a:t>
            </a:r>
          </a:p>
          <a:p>
            <a:pPr algn="just">
              <a:lnSpc>
                <a:spcPct val="200000"/>
              </a:lnSpc>
            </a:pPr>
            <a:r>
              <a:rPr lang="en-US" sz="2200" dirty="0">
                <a:solidFill>
                  <a:srgbClr val="00B0F0"/>
                </a:solidFill>
                <a:latin typeface="Arial Narrow" pitchFamily="34" charset="0"/>
                <a:cs typeface="Times New Roman" pitchFamily="18" charset="0"/>
              </a:rPr>
              <a:t>2. They were called together for a special purpose. </a:t>
            </a:r>
            <a:r>
              <a:rPr lang="en-US" sz="2200" dirty="0">
                <a:solidFill>
                  <a:srgbClr val="FF00FF"/>
                </a:solidFill>
                <a:latin typeface="Arial Narrow" pitchFamily="34" charset="0"/>
                <a:cs typeface="Times New Roman" pitchFamily="18" charset="0"/>
              </a:rPr>
              <a:t>(To worship the Lord, their God and to keep His covenant was the purpose for which they were called.)</a:t>
            </a:r>
          </a:p>
          <a:p>
            <a:pPr>
              <a:lnSpc>
                <a:spcPct val="200000"/>
              </a:lnSpc>
            </a:pPr>
            <a:r>
              <a:rPr lang="en-US" sz="2200" dirty="0">
                <a:solidFill>
                  <a:srgbClr val="00B0F0"/>
                </a:solidFill>
                <a:latin typeface="Arial Narrow" pitchFamily="34" charset="0"/>
                <a:cs typeface="Times New Roman" pitchFamily="18" charset="0"/>
              </a:rPr>
              <a:t>3. Through this election, Israel became God's own people.</a:t>
            </a:r>
            <a:endParaRPr lang="en-US" sz="2200" dirty="0">
              <a:solidFill>
                <a:srgbClr val="FF00FF"/>
              </a:solidFill>
              <a:latin typeface="Arial Narrow" pitchFamily="34" charset="0"/>
              <a:cs typeface="Times New Roman" pitchFamily="18" charset="0"/>
            </a:endParaRPr>
          </a:p>
        </p:txBody>
      </p:sp>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p:cTn id="25"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4">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52400" y="1161633"/>
            <a:ext cx="8763000" cy="2800767"/>
          </a:xfrm>
          <a:prstGeom prst="rect">
            <a:avLst/>
          </a:prstGeom>
          <a:noFill/>
        </p:spPr>
        <p:txBody>
          <a:bodyPr wrap="square" rtlCol="0">
            <a:spAutoFit/>
          </a:bodyPr>
          <a:lstStyle/>
          <a:p>
            <a:pPr algn="just"/>
            <a:r>
              <a:rPr lang="en-US" sz="2200" dirty="0">
                <a:latin typeface="Arial Narrow" pitchFamily="34" charset="0"/>
                <a:cs typeface="Times New Roman" pitchFamily="18" charset="0"/>
              </a:rPr>
              <a:t>	 Israel failed miserably to keep the terms of the covenant with God. They were unfaithful to God and worshiped the gods of the gentiles. Yet, God on His part remained faithful and remembered His covenant. </a:t>
            </a:r>
            <a:r>
              <a:rPr lang="en-US" sz="2200" b="1" dirty="0">
                <a:latin typeface="Arial Narrow" pitchFamily="34" charset="0"/>
                <a:cs typeface="Times New Roman" pitchFamily="18" charset="0"/>
              </a:rPr>
              <a:t>God decided </a:t>
            </a:r>
            <a:r>
              <a:rPr lang="en-US" sz="2200" dirty="0">
                <a:latin typeface="Arial Narrow" pitchFamily="34" charset="0"/>
                <a:cs typeface="Times New Roman" pitchFamily="18" charset="0"/>
              </a:rPr>
              <a:t>to make a new covenant with his people, a covenant that is inviolable in which He will be their God and they will be His people. We read in the book of the prophet Jeremiah: </a:t>
            </a:r>
            <a:r>
              <a:rPr lang="en-US" sz="2200" dirty="0">
                <a:solidFill>
                  <a:srgbClr val="FF00FF"/>
                </a:solidFill>
                <a:latin typeface="Arial Narrow" pitchFamily="34" charset="0"/>
                <a:cs typeface="Times New Roman" pitchFamily="18" charset="0"/>
              </a:rPr>
              <a:t>“But this is the covenant which I will make with the house of Israel after those days, says the Lord: I will put my law within them, and I will write it upon their hearts; and I will be their God, and they shall be My people</a:t>
            </a:r>
            <a:r>
              <a:rPr lang="en-US" sz="2200" dirty="0">
                <a:latin typeface="Arial Narrow" pitchFamily="34" charset="0"/>
                <a:cs typeface="Times New Roman" pitchFamily="18" charset="0"/>
              </a:rPr>
              <a:t> (</a:t>
            </a:r>
            <a:r>
              <a:rPr lang="en-US" sz="2200" dirty="0" err="1">
                <a:latin typeface="Arial Narrow" pitchFamily="34" charset="0"/>
                <a:cs typeface="Times New Roman" pitchFamily="18" charset="0"/>
              </a:rPr>
              <a:t>Jer</a:t>
            </a:r>
            <a:r>
              <a:rPr lang="en-US" sz="2200" dirty="0">
                <a:latin typeface="Arial Narrow" pitchFamily="34" charset="0"/>
                <a:cs typeface="Times New Roman" pitchFamily="18" charset="0"/>
              </a:rPr>
              <a:t>: 31:33).</a:t>
            </a:r>
          </a:p>
        </p:txBody>
      </p:sp>
      <p:sp>
        <p:nvSpPr>
          <p:cNvPr id="3" name="TextBox 2"/>
          <p:cNvSpPr txBox="1"/>
          <p:nvPr/>
        </p:nvSpPr>
        <p:spPr>
          <a:xfrm>
            <a:off x="0" y="202049"/>
            <a:ext cx="9144000" cy="1015663"/>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A NEW COVENANT AND A NEW PEOPLE OF GOD</a:t>
            </a:r>
            <a:endParaRPr lang="en-US" sz="3000" b="1" dirty="0">
              <a:latin typeface="Cooper Std Black" pitchFamily="18" charset="0"/>
              <a:cs typeface="Times New Roman" pitchFamily="18" charset="0"/>
            </a:endParaRPr>
          </a:p>
        </p:txBody>
      </p:sp>
      <p:pic>
        <p:nvPicPr>
          <p:cNvPr id="7170" name="Picture 2" descr="C:\Users\user\Desktop\Bitmap in Page 9-15 (Lesson 1).cdr.jpg"/>
          <p:cNvPicPr>
            <a:picLocks noChangeAspect="1" noChangeArrowheads="1"/>
          </p:cNvPicPr>
          <p:nvPr/>
        </p:nvPicPr>
        <p:blipFill>
          <a:blip r:embed="rId2" cstate="print"/>
          <a:srcRect/>
          <a:stretch>
            <a:fillRect/>
          </a:stretch>
        </p:blipFill>
        <p:spPr bwMode="auto">
          <a:xfrm>
            <a:off x="0" y="3994613"/>
            <a:ext cx="9144000" cy="2863387"/>
          </a:xfrm>
          <a:prstGeom prst="rect">
            <a:avLst/>
          </a:prstGeom>
          <a:noFill/>
        </p:spPr>
      </p:pic>
    </p:spTree>
    <p:extLst>
      <p:ext uri="{BB962C8B-B14F-4D97-AF65-F5344CB8AC3E}">
        <p14:creationId xmlns:p14="http://schemas.microsoft.com/office/powerpoint/2010/main" xmlns=""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893</TotalTime>
  <Words>273</Words>
  <Application>Microsoft Office PowerPoint</Application>
  <PresentationFormat>On-screen Show (4:3)</PresentationFormat>
  <Paragraphs>57</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Trek</vt:lpstr>
      <vt:lpstr>CATECHETICAL TEXTBOOK SERIES OF THE SYRO - MALABAR CHURCH</vt:lpstr>
      <vt:lpstr>Slide 2</vt:lpstr>
      <vt:lpstr>Slide 3</vt:lpstr>
      <vt:lpstr>Slide 4</vt:lpstr>
      <vt:lpstr>Slide 5</vt:lpstr>
      <vt:lpstr>Slide 6</vt:lpstr>
      <vt:lpstr>Slide 7</vt:lpstr>
      <vt:lpstr>Slide 8</vt:lpstr>
      <vt:lpstr>Slide 9</vt:lpstr>
      <vt:lpstr>Slide 10</vt:lpstr>
      <vt:lpstr>Slide 11</vt:lpstr>
      <vt:lpstr>Word of God  to Read and  Meditate </vt:lpstr>
      <vt:lpstr>Word of God to Remember </vt:lpstr>
      <vt:lpstr>Let us Pray</vt:lpstr>
      <vt:lpstr>My Resolution</vt:lpstr>
      <vt:lpstr>To Think with the Church</vt:lpstr>
      <vt:lpstr>To Know the Mother Church</vt:lpstr>
      <vt:lpstr>Questions</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portex8</dc:creator>
  <cp:lastModifiedBy>Administrator</cp:lastModifiedBy>
  <cp:revision>178</cp:revision>
  <dcterms:created xsi:type="dcterms:W3CDTF">2009-12-14T09:57:33Z</dcterms:created>
  <dcterms:modified xsi:type="dcterms:W3CDTF">2015-10-16T07:12:40Z</dcterms:modified>
</cp:coreProperties>
</file>